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56" r:id="rId3"/>
    <p:sldId id="281" r:id="rId4"/>
    <p:sldId id="292" r:id="rId5"/>
    <p:sldId id="287" r:id="rId6"/>
    <p:sldId id="259" r:id="rId7"/>
    <p:sldId id="290" r:id="rId8"/>
    <p:sldId id="291" r:id="rId9"/>
    <p:sldId id="289" r:id="rId10"/>
    <p:sldId id="294" r:id="rId11"/>
    <p:sldId id="284" r:id="rId1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MANDO SILVA FILHO" initials="ASF" lastIdx="1" clrIdx="0">
    <p:extLst>
      <p:ext uri="{19B8F6BF-5375-455C-9EA6-DF929625EA0E}">
        <p15:presenceInfo xmlns:p15="http://schemas.microsoft.com/office/powerpoint/2012/main" xmlns="" userId="9a7265b2fd92f08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>
        <p:scale>
          <a:sx n="122" d="100"/>
          <a:sy n="122" d="100"/>
        </p:scale>
        <p:origin x="-9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9BFB045-EBFD-42EF-A8E5-31AF8581E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C7FC3A08-D1B4-4587-B154-AA31085DE8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DA4E67A1-9682-419C-8C58-681B0F4DB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62051-A1B6-453A-B0AA-E0FF2AE7955A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CBD39528-2C99-4F81-9B72-1E78FB2E1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8217EEA0-8016-4F9B-A549-D0AB1A419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8567-3C79-4B1E-A9E8-EB5BE22ACF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5634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DDDBD91-0A45-4500-8D61-5EDBCA02B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D178D45C-4BB9-4158-AE7F-5622B66A1C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FC902C65-4B01-4634-91FE-65BA47715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62051-A1B6-453A-B0AA-E0FF2AE7955A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421DE28D-35C5-43F0-8107-AB07C7CEB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E8475D23-079E-4EE3-8270-1402FAC57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8567-3C79-4B1E-A9E8-EB5BE22ACF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6779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FAA7FB28-3977-47B0-BBEE-95CAF64F7C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DE1E65D0-FDAA-4561-AEDB-3929849D67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C46E2F7D-F2AB-4F56-9C53-89FEAAB4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62051-A1B6-453A-B0AA-E0FF2AE7955A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E434856E-EF88-4752-A9E1-B4DA29048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198E8B10-C6F3-4FDE-9B2A-21ECB15E1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8567-3C79-4B1E-A9E8-EB5BE22ACF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7869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BC44C71-29F6-4988-950C-6C27A9DD2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0917B007-78AF-4396-9571-4CA86CCE3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D9E5962F-4C46-4606-9F95-7FED23934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62051-A1B6-453A-B0AA-E0FF2AE7955A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F46CC323-F376-42A1-9ED0-7C04503AF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452798DB-77D3-42E7-AB9B-FCB4BA167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8567-3C79-4B1E-A9E8-EB5BE22ACF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5449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CC4D61E-2D27-4DDD-A0ED-4441278BC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010FC23C-B474-445C-ADAA-124333EB85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5F10D671-6069-496A-B0D9-52C68583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62051-A1B6-453A-B0AA-E0FF2AE7955A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E960195F-D2BB-4C02-9931-382DAD7B5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7F1F6904-C679-4CA2-B934-6916913F6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8567-3C79-4B1E-A9E8-EB5BE22ACF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5110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EB0B287-BCF6-49B8-BA6A-D2BBD85D5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180881A3-0F1D-438D-BFBF-4220093A57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F4316FA8-469F-449E-A06F-949432E76A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B9F18E8C-5C21-486D-A2D2-8A4173EBD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62051-A1B6-453A-B0AA-E0FF2AE7955A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652F47DD-2E97-4530-BC92-A13A0B7A0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7D01114D-2C9C-4BA3-AEA3-05A50BB8F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8567-3C79-4B1E-A9E8-EB5BE22ACF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867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A053580-F186-4565-B4B0-C02A9AD38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6B2E331C-3359-4C38-9149-555924B8D6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5660B055-C453-46E4-A257-6EB32E4557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74653F95-C145-4AF1-839C-0CDC9C4E7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FD62B727-F7D9-4A1A-A8EE-47EF068FD9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8291DF8C-6F97-42E0-9505-79A2BE0B0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62051-A1B6-453A-B0AA-E0FF2AE7955A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xmlns="" id="{97F115C3-5FA0-4634-B8FD-D08F8612D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xmlns="" id="{B6C89973-CCFD-486A-A383-0EDA97CB1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8567-3C79-4B1E-A9E8-EB5BE22ACF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5492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9A5BB1C-0A44-4EB2-B32F-8B94F17C7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D316AD3E-48C9-4C2A-AD59-30D864C2C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62051-A1B6-453A-B0AA-E0FF2AE7955A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34A4C513-814B-4CFF-B944-EBE03A9F3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337CDFE0-61CF-44C7-98B7-311AFDEC7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8567-3C79-4B1E-A9E8-EB5BE22ACF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6765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3B3F5F43-F0FE-4CEB-843F-519602E7E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62051-A1B6-453A-B0AA-E0FF2AE7955A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F479184B-23A3-491F-83FF-23D5307BF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68DA27E2-0928-4C77-8D17-413CC8CDD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8567-3C79-4B1E-A9E8-EB5BE22ACF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7662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093BA5B-9458-4E2C-9962-C818B930A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EC6DABAA-96C3-48B1-97DF-8E68B3712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7B500A0C-05E1-4784-A14E-A60040C603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17C1593D-1B8B-4A92-96CD-03B5B1BFC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62051-A1B6-453A-B0AA-E0FF2AE7955A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A041A7C2-F3A5-4F1A-98AD-8B7DC85D2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53079EA6-6D19-438F-8A97-733872CF1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8567-3C79-4B1E-A9E8-EB5BE22ACF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3804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2ED1EF4-6FB5-409B-8F1F-EF847577F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99B714E1-DB8C-4F0E-9685-29650AD63F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C2A82BED-C214-4AB1-9353-AC57E3A7CA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764E8B8B-60D4-47AC-ACA5-12EF023AD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62051-A1B6-453A-B0AA-E0FF2AE7955A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5F635497-C46F-464D-ADB7-A0F9AD4E3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0D6620EE-6CFF-4C8A-AF6F-9C7ED0235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8567-3C79-4B1E-A9E8-EB5BE22ACF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8576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xmlns="" id="{3741BE09-6F9C-4523-9E36-EAB9AF1E1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B1BD2EAC-3A04-466A-96B1-FBB27A5E2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089796CE-973F-4771-8520-4D36B305BA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62051-A1B6-453A-B0AA-E0FF2AE7955A}" type="datetimeFigureOut">
              <a:rPr lang="pt-BR" smtClean="0"/>
              <a:t>30/09/2020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AC32D59A-1CEA-4915-AC62-2FB32FEF03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8DF610BA-3B8B-431A-96F4-D9E697AA6C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98567-3C79-4B1E-A9E8-EB5BE22ACF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1367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3F8970B-ED63-4B65-A2B7-8014816BE5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7583" y="1450916"/>
            <a:ext cx="7898295" cy="1552087"/>
          </a:xfrm>
        </p:spPr>
        <p:txBody>
          <a:bodyPr>
            <a:normAutofit fontScale="90000"/>
          </a:bodyPr>
          <a:lstStyle/>
          <a:p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700" b="1" dirty="0">
                <a:latin typeface="Arial" panose="020B0604020202020204" pitchFamily="34" charset="0"/>
                <a:cs typeface="Arial" panose="020B0604020202020204" pitchFamily="34" charset="0"/>
              </a:rPr>
              <a:t>Inyección de Generación Distribuida en la Red Eléctrica de Baja y Media Tensión de Bolivia</a:t>
            </a:r>
            <a:r>
              <a:rPr lang="pt-BR" dirty="0"/>
              <a:t/>
            </a:r>
            <a:br>
              <a:rPr lang="pt-BR" dirty="0"/>
            </a:br>
            <a:endParaRPr lang="pt-B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FACBC0C3-B77B-4EB8-9A90-F7D264F0AC0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12048" y="4077494"/>
            <a:ext cx="3175432" cy="704850"/>
          </a:xfrm>
          <a:prstGeom prst="rect">
            <a:avLst/>
          </a:prstGeom>
        </p:spPr>
      </p:pic>
      <p:pic>
        <p:nvPicPr>
          <p:cNvPr id="7" name="Imagen 5">
            <a:extLst>
              <a:ext uri="{FF2B5EF4-FFF2-40B4-BE49-F238E27FC236}">
                <a16:creationId xmlns:a16="http://schemas.microsoft.com/office/drawing/2014/main" xmlns="" id="{389481AA-3076-4084-AB40-CF47D7692B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7541" y="28643"/>
            <a:ext cx="2033310" cy="1802973"/>
          </a:xfrm>
          <a:prstGeom prst="rect">
            <a:avLst/>
          </a:prstGeom>
        </p:spPr>
      </p:pic>
      <p:sp>
        <p:nvSpPr>
          <p:cNvPr id="10" name="CuadroTexto 1">
            <a:extLst>
              <a:ext uri="{FF2B5EF4-FFF2-40B4-BE49-F238E27FC236}">
                <a16:creationId xmlns:a16="http://schemas.microsoft.com/office/drawing/2014/main" xmlns="" id="{46B47016-FBE2-4DDC-8EA0-17EA670F0AF3}"/>
              </a:ext>
            </a:extLst>
          </p:cNvPr>
          <p:cNvSpPr txBox="1"/>
          <p:nvPr/>
        </p:nvSpPr>
        <p:spPr>
          <a:xfrm>
            <a:off x="4374528" y="3570179"/>
            <a:ext cx="4749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Expositores	:   Armando Silva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Filho</a:t>
            </a: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 		   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Cláudio</a:t>
            </a: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Mesquita</a:t>
            </a:r>
            <a:endParaRPr lang="es-B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Empresa		:  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Econel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Engenharia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Fecha		:   02/010/2020</a:t>
            </a:r>
          </a:p>
        </p:txBody>
      </p:sp>
      <p:sp>
        <p:nvSpPr>
          <p:cNvPr id="11" name="CuadroTexto 1">
            <a:extLst>
              <a:ext uri="{FF2B5EF4-FFF2-40B4-BE49-F238E27FC236}">
                <a16:creationId xmlns:a16="http://schemas.microsoft.com/office/drawing/2014/main" xmlns="" id="{FF1E8827-0342-4F0B-8EFB-F9F05E4C93B2}"/>
              </a:ext>
            </a:extLst>
          </p:cNvPr>
          <p:cNvSpPr txBox="1"/>
          <p:nvPr/>
        </p:nvSpPr>
        <p:spPr>
          <a:xfrm>
            <a:off x="2770336" y="6065862"/>
            <a:ext cx="6450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1600" b="1" dirty="0">
                <a:latin typeface="Arial" panose="020B0604020202020204" pitchFamily="34" charset="0"/>
                <a:cs typeface="Arial" panose="020B0604020202020204" pitchFamily="34" charset="0"/>
              </a:rPr>
              <a:t>La Paz, Bolivia</a:t>
            </a:r>
          </a:p>
          <a:p>
            <a:pPr algn="ctr"/>
            <a:r>
              <a:rPr lang="es-BO" sz="1600" b="1" dirty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C97CA4D0-A1FA-4FD2-914C-0BFD8A5E2A2E}"/>
              </a:ext>
            </a:extLst>
          </p:cNvPr>
          <p:cNvSpPr/>
          <p:nvPr/>
        </p:nvSpPr>
        <p:spPr>
          <a:xfrm>
            <a:off x="390525" y="4512469"/>
            <a:ext cx="1157288" cy="457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3811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195376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5">
            <a:extLst>
              <a:ext uri="{FF2B5EF4-FFF2-40B4-BE49-F238E27FC236}">
                <a16:creationId xmlns:a16="http://schemas.microsoft.com/office/drawing/2014/main" xmlns="" id="{389481AA-3076-4084-AB40-CF47D7692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3999" y="0"/>
            <a:ext cx="2033310" cy="1802973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59761D09-251B-4B85-9018-47395CB46A88}"/>
              </a:ext>
            </a:extLst>
          </p:cNvPr>
          <p:cNvSpPr txBox="1"/>
          <p:nvPr/>
        </p:nvSpPr>
        <p:spPr>
          <a:xfrm>
            <a:off x="3191124" y="2966231"/>
            <a:ext cx="5645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Ejemplos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Exención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Impuestos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Retângulo 8"/>
          <p:cNvSpPr/>
          <p:nvPr/>
        </p:nvSpPr>
        <p:spPr>
          <a:xfrm>
            <a:off x="516835" y="3973002"/>
            <a:ext cx="110390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2400" dirty="0"/>
              <a:t>El Ministerio de Economía, a través del COMITÉ EJECUTIVO DE GESTIÓN DE LA CÁMARA DE COMERCIO EXTERIOR - CAMEX publicó el 20 de julio de 2020 - Resolución que cambia las tasas del Impuesto de Importación a CERO por ciento. Entre los cuales módulos fotovoltaicos, inversores, seguidores (seguidores solares).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92332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288139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xmlns="" id="{71404234-5867-4956-AC53-5AD019B217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9789" y="2391812"/>
            <a:ext cx="8091033" cy="2802469"/>
          </a:xfrm>
        </p:spPr>
        <p:txBody>
          <a:bodyPr>
            <a:normAutofit/>
          </a:bodyPr>
          <a:lstStyle/>
          <a:p>
            <a:r>
              <a:rPr lang="pt-BR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Eng. Armando Silva Filho e Cláudio Mesquita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armandosfilho@gmail.com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econel@econel.com.br</a:t>
            </a:r>
          </a:p>
        </p:txBody>
      </p:sp>
      <p:pic>
        <p:nvPicPr>
          <p:cNvPr id="7" name="Imagen 5">
            <a:extLst>
              <a:ext uri="{FF2B5EF4-FFF2-40B4-BE49-F238E27FC236}">
                <a16:creationId xmlns:a16="http://schemas.microsoft.com/office/drawing/2014/main" xmlns="" id="{389481AA-3076-4084-AB40-CF47D7692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7541" y="28643"/>
            <a:ext cx="2033310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195499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4F16B1CA-A649-4906-A21E-2DE48DBA4C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xmlns="" id="{CFDB8AEE-00C1-431B-8CD9-DBBDD69554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9828" y="3286424"/>
            <a:ext cx="9492343" cy="2032555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pt-BR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pt-BR" sz="24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EFECTOS DE LOS IMPUESTOS EN LA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24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GENERACIÓN DISTRIBUIDA</a:t>
            </a:r>
            <a:endParaRPr lang="pt-BR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pt-BR" sz="4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5">
            <a:extLst>
              <a:ext uri="{FF2B5EF4-FFF2-40B4-BE49-F238E27FC236}">
                <a16:creationId xmlns:a16="http://schemas.microsoft.com/office/drawing/2014/main" xmlns="" id="{389481AA-3076-4084-AB40-CF47D7692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7541" y="28643"/>
            <a:ext cx="2033310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005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195376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5">
            <a:extLst>
              <a:ext uri="{FF2B5EF4-FFF2-40B4-BE49-F238E27FC236}">
                <a16:creationId xmlns:a16="http://schemas.microsoft.com/office/drawing/2014/main" xmlns="" id="{389481AA-3076-4084-AB40-CF47D7692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1085" y="0"/>
            <a:ext cx="2033310" cy="1802973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BC50D02B-3D1F-4B99-8595-7EB64BD914E0}"/>
              </a:ext>
            </a:extLst>
          </p:cNvPr>
          <p:cNvSpPr/>
          <p:nvPr/>
        </p:nvSpPr>
        <p:spPr>
          <a:xfrm>
            <a:off x="289891" y="2026382"/>
            <a:ext cx="11338560" cy="4521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222222"/>
              </a:buClr>
            </a:pPr>
            <a:r>
              <a:rPr lang="pt-BR" sz="24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ICMS - Imposto Circulação de Mercadorias e Prestação de Serviços de Transporte Interestadual e Intermunicipal e de Comunicação - Estadual. 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222222"/>
              </a:buClr>
            </a:pPr>
            <a:r>
              <a:rPr lang="pt-BR" sz="24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PIS - Programa de Integração Social – Federal.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222222"/>
              </a:buClr>
            </a:pPr>
            <a:r>
              <a:rPr lang="pt-BR" sz="24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PASEP – Programa de Formação do Patrimônio do Servidor Público – Federal.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222222"/>
              </a:buClr>
            </a:pPr>
            <a:r>
              <a:rPr lang="pt-BR" sz="24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COFINS -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Contribuição para o Financiamento da Seguridade Social – Federal.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222222"/>
              </a:buClr>
            </a:pPr>
            <a:r>
              <a:rPr lang="pt-BR" sz="24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Contribuição de Iluminação Pública Municipal – CIP –  Municipal.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222222"/>
              </a:buClr>
            </a:pPr>
            <a:r>
              <a:rPr lang="pt-BR" sz="24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ISSQN – Imposto sobre serviços de Qualquer Natureza – Municipal.</a:t>
            </a:r>
            <a:endParaRPr lang="pt-BR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BD32F65-DEC5-4CBC-8418-EE581F43B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5110" y="1352701"/>
            <a:ext cx="2938305" cy="334077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alt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0" lang="es-ES" altLang="pt-BR" sz="24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lgunos impuestos </a:t>
            </a:r>
          </a:p>
        </p:txBody>
      </p:sp>
    </p:spTree>
    <p:extLst>
      <p:ext uri="{BB962C8B-B14F-4D97-AF65-F5344CB8AC3E}">
        <p14:creationId xmlns:p14="http://schemas.microsoft.com/office/powerpoint/2010/main" val="1789995491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12C1482B-120A-4316-BD0E-A9ABEA23B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5">
            <a:extLst>
              <a:ext uri="{FF2B5EF4-FFF2-40B4-BE49-F238E27FC236}">
                <a16:creationId xmlns:a16="http://schemas.microsoft.com/office/drawing/2014/main" xmlns="" id="{389481AA-3076-4084-AB40-CF47D7692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7541" y="28643"/>
            <a:ext cx="2033310" cy="1802973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xmlns="" id="{8C0CF1B7-F2DB-4D53-B699-B73FE0EF0142}"/>
              </a:ext>
            </a:extLst>
          </p:cNvPr>
          <p:cNvSpPr txBox="1"/>
          <p:nvPr/>
        </p:nvSpPr>
        <p:spPr>
          <a:xfrm>
            <a:off x="622853" y="1681994"/>
            <a:ext cx="11025808" cy="20394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ICMS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actualmente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todas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Unidades de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Federación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adherido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al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Acuerdo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ICMS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Consejo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Nacional para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Política Fazendária - Confaz.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Esto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significa que,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teoría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todos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estados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podrían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aplicar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carga ICMS solo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diferencia entre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energía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consumida por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energía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inyectada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por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micro o mini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generación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53DAFD19-57C4-4764-8EB0-32B4D582350C}"/>
              </a:ext>
            </a:extLst>
          </p:cNvPr>
          <p:cNvSpPr txBox="1"/>
          <p:nvPr/>
        </p:nvSpPr>
        <p:spPr>
          <a:xfrm>
            <a:off x="3432312" y="776765"/>
            <a:ext cx="6096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/>
            </a:r>
            <a:br>
              <a:rPr lang="pt-BR" dirty="0"/>
            </a:br>
            <a:r>
              <a:rPr lang="pt-BR" sz="2400" b="1" dirty="0" err="1">
                <a:solidFill>
                  <a:srgbClr val="222222"/>
                </a:solidFill>
                <a:latin typeface="arial" panose="020B0604020202020204" pitchFamily="34" charset="0"/>
              </a:rPr>
              <a:t>I</a:t>
            </a:r>
            <a:r>
              <a:rPr lang="pt-BR" sz="2400" b="1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mpuestos</a:t>
            </a:r>
            <a:r>
              <a:rPr lang="pt-BR" sz="2400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más significativos</a:t>
            </a:r>
            <a:endParaRPr lang="pt-BR" sz="2400" b="1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xmlns="" id="{BF5452F8-6C4B-41B6-B294-65512874B3A2}"/>
              </a:ext>
            </a:extLst>
          </p:cNvPr>
          <p:cNvSpPr txBox="1"/>
          <p:nvPr/>
        </p:nvSpPr>
        <p:spPr>
          <a:xfrm>
            <a:off x="596347" y="3645725"/>
            <a:ext cx="11012557" cy="16442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embargo, se sabe que,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algunos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lugares, se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entendió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recaudación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ICMS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parte relacionada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componente TUSD de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tarifa de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suministro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estaría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cantidad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total absorbida por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unidad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consumo de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distribución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xmlns="" id="{0FBB340D-6250-41D5-BBB8-1D3177594556}"/>
              </a:ext>
            </a:extLst>
          </p:cNvPr>
          <p:cNvSpPr txBox="1"/>
          <p:nvPr/>
        </p:nvSpPr>
        <p:spPr>
          <a:xfrm>
            <a:off x="609600" y="5452834"/>
            <a:ext cx="11012557" cy="12603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PIS / </a:t>
            </a:r>
            <a:r>
              <a:rPr lang="pt-BR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Cofins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s-E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cómo cobrar un gasto de 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PIS /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Cofins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Sistema de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Compensación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como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impuestos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federales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aplicación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isonómica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todos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estados.</a:t>
            </a:r>
          </a:p>
        </p:txBody>
      </p:sp>
    </p:spTree>
    <p:extLst>
      <p:ext uri="{BB962C8B-B14F-4D97-AF65-F5344CB8AC3E}">
        <p14:creationId xmlns:p14="http://schemas.microsoft.com/office/powerpoint/2010/main" val="931857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195376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5">
            <a:extLst>
              <a:ext uri="{FF2B5EF4-FFF2-40B4-BE49-F238E27FC236}">
                <a16:creationId xmlns:a16="http://schemas.microsoft.com/office/drawing/2014/main" xmlns="" id="{389481AA-3076-4084-AB40-CF47D7692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3999" y="0"/>
            <a:ext cx="2033310" cy="1802973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BC50D02B-3D1F-4B99-8595-7EB64BD914E0}"/>
              </a:ext>
            </a:extLst>
          </p:cNvPr>
          <p:cNvSpPr/>
          <p:nvPr/>
        </p:nvSpPr>
        <p:spPr>
          <a:xfrm>
            <a:off x="501926" y="3709408"/>
            <a:ext cx="11338560" cy="2821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Clr>
                <a:srgbClr val="222222"/>
              </a:buClr>
              <a:buFont typeface="+mj-lt"/>
              <a:buAutoNum type="arabicPeriod"/>
            </a:pPr>
            <a:endParaRPr lang="pt-BR" b="1" dirty="0">
              <a:solidFill>
                <a:srgbClr val="22222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222222"/>
              </a:buClr>
            </a:pPr>
            <a:endParaRPr lang="pt-BR" b="1" dirty="0">
              <a:solidFill>
                <a:srgbClr val="22222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222222"/>
              </a:buClr>
            </a:pPr>
            <a:endParaRPr lang="pt-BR" b="1" dirty="0">
              <a:solidFill>
                <a:srgbClr val="22222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222222"/>
              </a:buClr>
            </a:pPr>
            <a:r>
              <a:rPr lang="pt-BR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pt-BR" sz="2400" b="1" dirty="0">
              <a:solidFill>
                <a:srgbClr val="22222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222222"/>
              </a:buClr>
            </a:pPr>
            <a:r>
              <a:rPr lang="pt-BR" sz="24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Fonte: ANEEL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222222"/>
              </a:buClr>
            </a:pPr>
            <a:r>
              <a:rPr lang="pt-BR" sz="24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* variável por consumo e definido pelo Município</a:t>
            </a:r>
            <a:r>
              <a:rPr lang="pt-BR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59761D09-251B-4B85-9018-47395CB46A88}"/>
              </a:ext>
            </a:extLst>
          </p:cNvPr>
          <p:cNvSpPr txBox="1"/>
          <p:nvPr/>
        </p:nvSpPr>
        <p:spPr>
          <a:xfrm>
            <a:off x="4142628" y="1892806"/>
            <a:ext cx="4369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Impuestos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X Tarifas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501210"/>
              </p:ext>
            </p:extLst>
          </p:nvPr>
        </p:nvGraphicFramePr>
        <p:xfrm>
          <a:off x="1607931" y="2832063"/>
          <a:ext cx="8128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ICMS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PIS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PASEP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CIP*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Valor em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15,4</a:t>
                      </a:r>
                      <a:r>
                        <a:rPr lang="pt-BR" baseline="0" dirty="0"/>
                        <a:t> a 27,1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0,98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4,48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Valor médio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22,5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Valor R$/</a:t>
                      </a:r>
                      <a:r>
                        <a:rPr lang="pt-BR" dirty="0" err="1"/>
                        <a:t>MWh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94,94 a 188,82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Valor médio R$/</a:t>
                      </a:r>
                      <a:r>
                        <a:rPr lang="pt-BR" dirty="0" err="1"/>
                        <a:t>MWh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0" dirty="0">
                          <a:solidFill>
                            <a:srgbClr val="222222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123,17</a:t>
                      </a:r>
                      <a:r>
                        <a:rPr lang="pt-BR" b="1" dirty="0">
                          <a:solidFill>
                            <a:srgbClr val="222222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386083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12C1482B-120A-4316-BD0E-A9ABEA23B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5">
            <a:extLst>
              <a:ext uri="{FF2B5EF4-FFF2-40B4-BE49-F238E27FC236}">
                <a16:creationId xmlns:a16="http://schemas.microsoft.com/office/drawing/2014/main" xmlns="" id="{389481AA-3076-4084-AB40-CF47D7692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7541" y="28643"/>
            <a:ext cx="2033310" cy="1802973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1D6F3AD1-8031-43D7-81AB-489B31FC8B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0435" y="3167270"/>
            <a:ext cx="6997147" cy="3278257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xmlns="" id="{7FFB1F96-B153-44D8-A2C7-090786476EE2}"/>
              </a:ext>
            </a:extLst>
          </p:cNvPr>
          <p:cNvSpPr txBox="1"/>
          <p:nvPr/>
        </p:nvSpPr>
        <p:spPr>
          <a:xfrm>
            <a:off x="463826" y="1704417"/>
            <a:ext cx="1093304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dirty="0"/>
              <a:t/>
            </a:r>
            <a:br>
              <a:rPr lang="pt-BR" dirty="0"/>
            </a:br>
            <a:r>
              <a:rPr lang="pt-BR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Influencia de </a:t>
            </a:r>
            <a:r>
              <a:rPr lang="pt-BR" sz="2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impuestos</a:t>
            </a:r>
            <a:r>
              <a:rPr lang="pt-BR" sz="24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sobre </a:t>
            </a:r>
            <a:r>
              <a:rPr lang="pt-BR" sz="2400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sz="24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composición</a:t>
            </a:r>
            <a:r>
              <a:rPr lang="pt-BR" sz="24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</a:t>
            </a:r>
            <a:r>
              <a:rPr lang="pt-BR" sz="2400" b="1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</a:t>
            </a:r>
            <a:r>
              <a:rPr lang="pt-BR" sz="24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tarifas de </a:t>
            </a:r>
            <a:r>
              <a:rPr lang="pt-BR" sz="2400" b="1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sz="24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distribuidores</a:t>
            </a:r>
            <a:endParaRPr lang="pt-BR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438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12C1482B-120A-4316-BD0E-A9ABEA23B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5">
            <a:extLst>
              <a:ext uri="{FF2B5EF4-FFF2-40B4-BE49-F238E27FC236}">
                <a16:creationId xmlns:a16="http://schemas.microsoft.com/office/drawing/2014/main" xmlns="" id="{389481AA-3076-4084-AB40-CF47D7692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7541" y="28643"/>
            <a:ext cx="2033310" cy="1802973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8B3AE0C6-69A6-4BAA-B923-981365B03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4686" y="2238705"/>
            <a:ext cx="4066819" cy="334077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altLang="pt-BR" sz="2400" b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kumimoji="0" lang="es-ES" altLang="pt-BR" sz="2400" b="1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ago evitado de impuestos</a:t>
            </a:r>
            <a:r>
              <a:rPr kumimoji="0" lang="es-ES" altLang="pt-BR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xmlns="" id="{65961A54-6DE7-4EB8-A997-D7C3E8BCAC0C}"/>
              </a:ext>
            </a:extLst>
          </p:cNvPr>
          <p:cNvSpPr txBox="1"/>
          <p:nvPr/>
        </p:nvSpPr>
        <p:spPr>
          <a:xfrm>
            <a:off x="1012847" y="2943723"/>
            <a:ext cx="1025434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Dependiendo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reglas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aplicables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cada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región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Brasil y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marco de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micro o mini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generación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impuestos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que se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aplican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electricidad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(PIS /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Cofins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 ICMS)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pagados por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consumidor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cuando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propia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energía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Este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efecto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percibido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por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consumidor-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productor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como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beneficio.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FD866BE6-5C2C-46AB-9DF3-9001E04EC7BF}"/>
              </a:ext>
            </a:extLst>
          </p:cNvPr>
          <p:cNvSpPr txBox="1"/>
          <p:nvPr/>
        </p:nvSpPr>
        <p:spPr>
          <a:xfrm>
            <a:off x="1025150" y="5090250"/>
            <a:ext cx="10210800" cy="12491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Este beneficio es equivalente a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reducción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impuestos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sobre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monto total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generado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(consumido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instantáneamente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unidad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consumo o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inyectado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para una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compensación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futura).</a:t>
            </a:r>
          </a:p>
        </p:txBody>
      </p:sp>
    </p:spTree>
    <p:extLst>
      <p:ext uri="{BB962C8B-B14F-4D97-AF65-F5344CB8AC3E}">
        <p14:creationId xmlns:p14="http://schemas.microsoft.com/office/powerpoint/2010/main" val="1104265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12C1482B-120A-4316-BD0E-A9ABEA23B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5">
            <a:extLst>
              <a:ext uri="{FF2B5EF4-FFF2-40B4-BE49-F238E27FC236}">
                <a16:creationId xmlns:a16="http://schemas.microsoft.com/office/drawing/2014/main" xmlns="" id="{389481AA-3076-4084-AB40-CF47D7692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7541" y="28643"/>
            <a:ext cx="2033310" cy="1802973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xmlns="" id="{65BCB3D9-6015-4ED7-8F4F-F196A6609960}"/>
              </a:ext>
            </a:extLst>
          </p:cNvPr>
          <p:cNvSpPr txBox="1"/>
          <p:nvPr/>
        </p:nvSpPr>
        <p:spPr>
          <a:xfrm>
            <a:off x="982640" y="3551194"/>
            <a:ext cx="10341428" cy="20394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Aunque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esta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consideración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cierta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mayoría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casos,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hay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algunas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regiones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país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aplicación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impuestos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estatales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sigue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criterios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diferentes.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Además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caso de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generación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compartida o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condominios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GD,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carga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ICMS se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puede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aplicar a toda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energía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absorbida de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por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unidad</a:t>
            </a:r>
            <a:r>
              <a:rPr lang="pt-BR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consumo.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2F9D6B8C-0460-4366-926A-109A0DF82F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7691" y="2669866"/>
            <a:ext cx="6681316" cy="334077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altLang="pt-BR" sz="2400" b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kumimoji="0" lang="es-ES" altLang="pt-BR" sz="2400" b="1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reglas no son las mismas en todo el país</a:t>
            </a:r>
            <a:r>
              <a:rPr kumimoji="0" lang="es-ES" altLang="pt-BR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0808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195376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5">
            <a:extLst>
              <a:ext uri="{FF2B5EF4-FFF2-40B4-BE49-F238E27FC236}">
                <a16:creationId xmlns:a16="http://schemas.microsoft.com/office/drawing/2014/main" xmlns="" id="{389481AA-3076-4084-AB40-CF47D7692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3999" y="0"/>
            <a:ext cx="2033310" cy="1802973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59761D09-251B-4B85-9018-47395CB46A88}"/>
              </a:ext>
            </a:extLst>
          </p:cNvPr>
          <p:cNvSpPr txBox="1"/>
          <p:nvPr/>
        </p:nvSpPr>
        <p:spPr>
          <a:xfrm>
            <a:off x="2873072" y="1521744"/>
            <a:ext cx="5645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Ejemplos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Exención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Impuestos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014602"/>
              </p:ext>
            </p:extLst>
          </p:nvPr>
        </p:nvGraphicFramePr>
        <p:xfrm>
          <a:off x="1235101" y="2401292"/>
          <a:ext cx="8476092" cy="21633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250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250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2601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3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Estados*</a:t>
                      </a:r>
                      <a:endParaRPr lang="pt-BR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Leis/Decretos</a:t>
                      </a:r>
                      <a:endParaRPr lang="pt-BR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Isenção de ICMS</a:t>
                      </a:r>
                      <a:endParaRPr lang="pt-BR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3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Minas Gerais</a:t>
                      </a:r>
                      <a:endParaRPr lang="pt-BR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Dec. nº 47.231/2017 </a:t>
                      </a:r>
                      <a:endParaRPr lang="pt-BR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Até 5 MW</a:t>
                      </a:r>
                      <a:endParaRPr lang="pt-BR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4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Rio de Janeiro</a:t>
                      </a:r>
                      <a:endParaRPr lang="pt-BR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Lei nº 8.922/2020</a:t>
                      </a:r>
                      <a:endParaRPr lang="pt-BR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Até 5 MW e até 31/12/2032</a:t>
                      </a:r>
                      <a:endParaRPr lang="pt-BR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3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Arial" pitchFamily="34" charset="0"/>
                          <a:cs typeface="Arial" pitchFamily="34" charset="0"/>
                        </a:rPr>
                        <a:t>São Paulo</a:t>
                      </a:r>
                      <a:endParaRPr lang="pt-BR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Dec. nº 61.439/2015</a:t>
                      </a:r>
                      <a:endParaRPr lang="pt-BR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Sem restrição** </a:t>
                      </a:r>
                      <a:endParaRPr lang="pt-BR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3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Arial" pitchFamily="34" charset="0"/>
                          <a:cs typeface="Arial" pitchFamily="34" charset="0"/>
                        </a:rPr>
                        <a:t>Alagoas</a:t>
                      </a:r>
                      <a:endParaRPr lang="pt-BR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Dec. nº 50.451/2016</a:t>
                      </a:r>
                      <a:endParaRPr lang="pt-BR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Até 1 MW** </a:t>
                      </a:r>
                      <a:endParaRPr lang="pt-BR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9" name="Retângulo 8"/>
          <p:cNvSpPr/>
          <p:nvPr/>
        </p:nvSpPr>
        <p:spPr>
          <a:xfrm>
            <a:off x="371061" y="5033176"/>
            <a:ext cx="110390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24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*Há Projetos de Lei que propõe redução de Imposto Predial Territorial Urbano - IPTU para Unidades Consumidoras com GD.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** Este benefício vigorará enquanto vigorar o Convênio nº 16/15, de 22 de abril de 2015.</a:t>
            </a:r>
          </a:p>
        </p:txBody>
      </p:sp>
    </p:spTree>
    <p:extLst>
      <p:ext uri="{BB962C8B-B14F-4D97-AF65-F5344CB8AC3E}">
        <p14:creationId xmlns:p14="http://schemas.microsoft.com/office/powerpoint/2010/main" val="1852726215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</TotalTime>
  <Words>592</Words>
  <Application>Microsoft Office PowerPoint</Application>
  <PresentationFormat>Personalizar</PresentationFormat>
  <Paragraphs>67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Tema do Office</vt:lpstr>
      <vt:lpstr>                 Inyección de Generación Distribuida en la Red Eléctrica de Baja y Media Tensión de Bolivia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Gracias!   Eng. Armando Silva Filho e Cláudio Mesquita  armandosfilho@gmail.com econel@econel.com.br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Inyección de Generación Distribuida en la Red Eléctrica de Baja y Media Tensión de Bolivia</dc:title>
  <dc:creator>ARMANDO SILVA FILHO</dc:creator>
  <cp:lastModifiedBy>Giane</cp:lastModifiedBy>
  <cp:revision>48</cp:revision>
  <dcterms:created xsi:type="dcterms:W3CDTF">2020-03-27T14:37:09Z</dcterms:created>
  <dcterms:modified xsi:type="dcterms:W3CDTF">2020-09-30T16:43:55Z</dcterms:modified>
</cp:coreProperties>
</file>